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256" r:id="rId3"/>
    <p:sldId id="257" r:id="rId5"/>
    <p:sldId id="258" r:id="rId6"/>
    <p:sldId id="259" r:id="rId7"/>
    <p:sldId id="261" r:id="rId8"/>
    <p:sldId id="260" r:id="rId9"/>
    <p:sldId id="265" r:id="rId10"/>
    <p:sldId id="272" r:id="rId11"/>
    <p:sldId id="266" r:id="rId12"/>
  </p:sldIdLst>
  <p:sldSz cx="12192000" cy="6858000"/>
  <p:notesSz cx="6858000" cy="9144000"/>
  <p:embeddedFontLst>
    <p:embeddedFont>
      <p:font typeface="Microsoft YaHei" panose="020B0503020204020204" charset="-122"/>
      <p:regular r:id="rId17"/>
    </p:embeddedFont>
    <p:embeddedFont>
      <p:font typeface="Sitka Text" charset="0"/>
      <p:regular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599A0"/>
    <a:srgbClr val="1F7E84"/>
    <a:srgbClr val="052421"/>
    <a:srgbClr val="093D38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4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crosoft YaHei" panose="020B0503020204020204" charset="-122"/>
                <a:ea typeface="Microsoft YaHei" panose="020B0503020204020204" charset="-122"/>
              </a:rPr>
            </a:fld>
            <a:endParaRPr lang="zh-CN" altLang="en-US" smtClean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crosoft YaHei" panose="020B0503020204020204" charset="-122"/>
                <a:ea typeface="Microsoft YaHei" panose="020B0503020204020204" charset="-122"/>
              </a:rPr>
            </a:fld>
            <a:endParaRPr lang="zh-CN" altLang="en-US" smtClean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3.xml"/><Relationship Id="rId4" Type="http://schemas.openxmlformats.org/officeDocument/2006/relationships/image" Target="../media/image5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4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5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3.pn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erial-aquatic-bird-s-eye-view-1726310"/>
          <p:cNvPicPr>
            <a:picLocks noChangeAspect="1"/>
          </p:cNvPicPr>
          <p:nvPr/>
        </p:nvPicPr>
        <p:blipFill>
          <a:blip r:embed="rId1"/>
          <a:srcRect t="7805" b="7805"/>
          <a:stretch>
            <a:fillRect/>
          </a:stretch>
        </p:blipFill>
        <p:spPr>
          <a:xfrm>
            <a:off x="-4445" y="-10160"/>
            <a:ext cx="12225020" cy="68916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5715" y="0"/>
            <a:ext cx="12190730" cy="6892290"/>
          </a:xfrm>
          <a:prstGeom prst="rect">
            <a:avLst/>
          </a:prstGeom>
          <a:solidFill>
            <a:srgbClr val="093D38">
              <a:alpha val="28000"/>
            </a:srgbClr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7419" t="5219" r="-866" b="19153"/>
          <a:stretch>
            <a:fillRect/>
          </a:stretch>
        </p:blipFill>
        <p:spPr>
          <a:xfrm>
            <a:off x="-635" y="0"/>
            <a:ext cx="12344400" cy="69799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41930" y="-10160"/>
            <a:ext cx="6826250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sz="11500">
                <a:solidFill>
                  <a:schemeClr val="bg1"/>
                </a:solidFill>
                <a:latin typeface="Sitka Text" charset="0"/>
                <a:cs typeface="Sitka Text" charset="0"/>
                <a:sym typeface="+mn-ea"/>
              </a:rPr>
              <a:t>Külföldi kaland</a:t>
            </a:r>
            <a:endParaRPr lang="hu-HU" altLang="en-GB" sz="11500">
              <a:solidFill>
                <a:schemeClr val="bg1"/>
              </a:solidFill>
              <a:latin typeface="Sitka Text" charset="0"/>
              <a:cs typeface="Sitka Text" charset="0"/>
              <a:sym typeface="+mn-ea"/>
            </a:endParaRPr>
          </a:p>
        </p:txBody>
      </p:sp>
      <p:pic>
        <p:nvPicPr>
          <p:cNvPr id="10" name="图片 9" descr="cc14f4131988962804b9505d06bac6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980" y="-29210"/>
            <a:ext cx="1410970" cy="1410970"/>
          </a:xfrm>
          <a:prstGeom prst="rect">
            <a:avLst/>
          </a:prstGeom>
        </p:spPr>
      </p:pic>
      <p:sp>
        <p:nvSpPr>
          <p:cNvPr id="14" name="任意多边形 13"/>
          <p:cNvSpPr/>
          <p:nvPr/>
        </p:nvSpPr>
        <p:spPr>
          <a:xfrm>
            <a:off x="3294380" y="1606550"/>
            <a:ext cx="5589905" cy="196850"/>
          </a:xfrm>
          <a:custGeom>
            <a:avLst/>
            <a:gdLst>
              <a:gd name="connisteX0" fmla="*/ 0 w 5869305"/>
              <a:gd name="connsiteY0" fmla="*/ 102870 h 206574"/>
              <a:gd name="connisteX1" fmla="*/ 1287145 w 5869305"/>
              <a:gd name="connsiteY1" fmla="*/ 51435 h 206574"/>
              <a:gd name="connisteX2" fmla="*/ 2265680 w 5869305"/>
              <a:gd name="connsiteY2" fmla="*/ 206375 h 206574"/>
              <a:gd name="connisteX3" fmla="*/ 3243580 w 5869305"/>
              <a:gd name="connsiteY3" fmla="*/ 34290 h 206574"/>
              <a:gd name="connisteX4" fmla="*/ 4462145 w 5869305"/>
              <a:gd name="connsiteY4" fmla="*/ 206375 h 206574"/>
              <a:gd name="connisteX5" fmla="*/ 5869305 w 5869305"/>
              <a:gd name="connsiteY5" fmla="*/ 0 h 20657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5869305" h="206574">
                <a:moveTo>
                  <a:pt x="0" y="102870"/>
                </a:moveTo>
                <a:cubicBezTo>
                  <a:pt x="238125" y="89535"/>
                  <a:pt x="833755" y="30480"/>
                  <a:pt x="1287145" y="51435"/>
                </a:cubicBezTo>
                <a:cubicBezTo>
                  <a:pt x="1740535" y="72390"/>
                  <a:pt x="1874520" y="209550"/>
                  <a:pt x="2265680" y="206375"/>
                </a:cubicBezTo>
                <a:cubicBezTo>
                  <a:pt x="2656840" y="203200"/>
                  <a:pt x="2804160" y="34290"/>
                  <a:pt x="3243580" y="34290"/>
                </a:cubicBezTo>
                <a:cubicBezTo>
                  <a:pt x="3683000" y="34290"/>
                  <a:pt x="3937000" y="213360"/>
                  <a:pt x="4462145" y="206375"/>
                </a:cubicBezTo>
                <a:cubicBezTo>
                  <a:pt x="4987290" y="199390"/>
                  <a:pt x="5612130" y="44450"/>
                  <a:pt x="5869305" y="0"/>
                </a:cubicBezTo>
              </a:path>
            </a:pathLst>
          </a:cu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4" grpId="1" animBg="1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5436870" y="373380"/>
            <a:ext cx="5627370" cy="948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algn="ctr" fontAlgn="auto">
              <a:lnSpc>
                <a:spcPct val="130000"/>
              </a:lnSpc>
            </a:pPr>
            <a:r>
              <a:rPr lang="en-GB" sz="4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Az Erasmus röviden</a:t>
            </a:r>
            <a:endParaRPr lang="en-GB" sz="40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screen-shot-2020-02-12-at-11-26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18235"/>
            <a:ext cx="5186045" cy="5739765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667385" y="4728845"/>
            <a:ext cx="3462655" cy="121920"/>
          </a:xfrm>
          <a:custGeom>
            <a:avLst/>
            <a:gdLst>
              <a:gd name="connisteX0" fmla="*/ 0 w 5869305"/>
              <a:gd name="connsiteY0" fmla="*/ 102870 h 206574"/>
              <a:gd name="connisteX1" fmla="*/ 1287145 w 5869305"/>
              <a:gd name="connsiteY1" fmla="*/ 51435 h 206574"/>
              <a:gd name="connisteX2" fmla="*/ 2265680 w 5869305"/>
              <a:gd name="connsiteY2" fmla="*/ 206375 h 206574"/>
              <a:gd name="connisteX3" fmla="*/ 3243580 w 5869305"/>
              <a:gd name="connsiteY3" fmla="*/ 34290 h 206574"/>
              <a:gd name="connisteX4" fmla="*/ 4462145 w 5869305"/>
              <a:gd name="connsiteY4" fmla="*/ 206375 h 206574"/>
              <a:gd name="connisteX5" fmla="*/ 5869305 w 5869305"/>
              <a:gd name="connsiteY5" fmla="*/ 0 h 20657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5869305" h="206574">
                <a:moveTo>
                  <a:pt x="0" y="102870"/>
                </a:moveTo>
                <a:cubicBezTo>
                  <a:pt x="238125" y="89535"/>
                  <a:pt x="833755" y="30480"/>
                  <a:pt x="1287145" y="51435"/>
                </a:cubicBezTo>
                <a:cubicBezTo>
                  <a:pt x="1740535" y="72390"/>
                  <a:pt x="1874520" y="209550"/>
                  <a:pt x="2265680" y="206375"/>
                </a:cubicBezTo>
                <a:cubicBezTo>
                  <a:pt x="2656840" y="203200"/>
                  <a:pt x="2804160" y="34290"/>
                  <a:pt x="3243580" y="34290"/>
                </a:cubicBezTo>
                <a:cubicBezTo>
                  <a:pt x="3683000" y="34290"/>
                  <a:pt x="3937000" y="213360"/>
                  <a:pt x="4462145" y="206375"/>
                </a:cubicBezTo>
                <a:cubicBezTo>
                  <a:pt x="4987290" y="199390"/>
                  <a:pt x="5612130" y="44450"/>
                  <a:pt x="5869305" y="0"/>
                </a:cubicBezTo>
              </a:path>
            </a:pathLst>
          </a:custGeom>
          <a:noFill/>
          <a:ln w="508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7360" y="4850765"/>
            <a:ext cx="38830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7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Erasmus</a:t>
            </a:r>
            <a:endParaRPr lang="en-GB" altLang="en-US" sz="7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667385" y="6049645"/>
            <a:ext cx="3462655" cy="121920"/>
          </a:xfrm>
          <a:custGeom>
            <a:avLst/>
            <a:gdLst>
              <a:gd name="connisteX0" fmla="*/ 0 w 5869305"/>
              <a:gd name="connsiteY0" fmla="*/ 102870 h 206574"/>
              <a:gd name="connisteX1" fmla="*/ 1287145 w 5869305"/>
              <a:gd name="connsiteY1" fmla="*/ 51435 h 206574"/>
              <a:gd name="connisteX2" fmla="*/ 2265680 w 5869305"/>
              <a:gd name="connsiteY2" fmla="*/ 206375 h 206574"/>
              <a:gd name="connisteX3" fmla="*/ 3243580 w 5869305"/>
              <a:gd name="connsiteY3" fmla="*/ 34290 h 206574"/>
              <a:gd name="connisteX4" fmla="*/ 4462145 w 5869305"/>
              <a:gd name="connsiteY4" fmla="*/ 206375 h 206574"/>
              <a:gd name="connisteX5" fmla="*/ 5869305 w 5869305"/>
              <a:gd name="connsiteY5" fmla="*/ 0 h 20657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5869305" h="206574">
                <a:moveTo>
                  <a:pt x="0" y="102870"/>
                </a:moveTo>
                <a:cubicBezTo>
                  <a:pt x="238125" y="89535"/>
                  <a:pt x="833755" y="30480"/>
                  <a:pt x="1287145" y="51435"/>
                </a:cubicBezTo>
                <a:cubicBezTo>
                  <a:pt x="1740535" y="72390"/>
                  <a:pt x="1874520" y="209550"/>
                  <a:pt x="2265680" y="206375"/>
                </a:cubicBezTo>
                <a:cubicBezTo>
                  <a:pt x="2656840" y="203200"/>
                  <a:pt x="2804160" y="34290"/>
                  <a:pt x="3243580" y="34290"/>
                </a:cubicBezTo>
                <a:cubicBezTo>
                  <a:pt x="3683000" y="34290"/>
                  <a:pt x="3937000" y="213360"/>
                  <a:pt x="4462145" y="206375"/>
                </a:cubicBezTo>
                <a:cubicBezTo>
                  <a:pt x="4987290" y="199390"/>
                  <a:pt x="5612130" y="44450"/>
                  <a:pt x="5869305" y="0"/>
                </a:cubicBezTo>
              </a:path>
            </a:pathLst>
          </a:custGeom>
          <a:noFill/>
          <a:ln w="476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5289550" y="1221105"/>
            <a:ext cx="6717665" cy="3908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37795" indent="19685" algn="just" fontAlgn="auto">
              <a:lnSpc>
                <a:spcPct val="120000"/>
              </a:lnSpc>
            </a:pPr>
            <a:r>
              <a:rPr lang="zh-CN" altLang="en-US"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Az Erasmus+ az európai oktatás, képzés, ifjúságügy és</a:t>
            </a:r>
            <a:r>
              <a:rPr lang="en-GB" altLang="zh-CN"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sport támogatására irányuló uniós program.</a:t>
            </a:r>
            <a:endParaRPr lang="en-GB" altLang="zh-CN" sz="24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37795" indent="19685" algn="just" fontAlgn="auto">
              <a:lnSpc>
                <a:spcPct val="200000"/>
              </a:lnSpc>
            </a:pPr>
            <a:endParaRPr lang="en-GB" altLang="en-US" sz="2400"/>
          </a:p>
        </p:txBody>
      </p:sp>
      <p:pic>
        <p:nvPicPr>
          <p:cNvPr id="2" name="Mi_az_Erasmus __(HD_1080_-_WEB_(H264_4000)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6045" y="2675255"/>
            <a:ext cx="7005320" cy="41827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33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7" grpId="0"/>
      <p:bldP spid="5" grpId="0" bldLvl="0" animBg="1"/>
      <p:bldP spid="14" grpId="0" bldLvl="0" animBg="1"/>
      <p:bldP spid="7" grpId="1"/>
      <p:bldP spid="5" grpId="1" animBg="1"/>
      <p:bldP spid="14" grpId="1" animBg="1"/>
      <p:bldP spid="3" grpId="0"/>
      <p:bldP spid="9" grpId="0"/>
      <p:bldP spid="3" grpId="1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0" y="318135"/>
            <a:ext cx="2947670" cy="1252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algn="l" fontAlgn="auto">
              <a:lnSpc>
                <a:spcPct val="200000"/>
              </a:lnSpc>
            </a:pPr>
            <a:r>
              <a:rPr lang="en-GB" sz="4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Szakma </a:t>
            </a:r>
            <a:r>
              <a:rPr lang="en-GB" sz="4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400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363501514_1488087938598330_4003837243949376145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7915" y="3285490"/>
            <a:ext cx="4762500" cy="3572510"/>
          </a:xfrm>
          <a:prstGeom prst="rect">
            <a:avLst/>
          </a:prstGeom>
          <a:ln w="63500" cmpd="sng">
            <a:noFill/>
            <a:prstDash val="solid"/>
          </a:ln>
        </p:spPr>
      </p:pic>
      <p:sp>
        <p:nvSpPr>
          <p:cNvPr id="3" name="Text Box 2"/>
          <p:cNvSpPr txBox="1"/>
          <p:nvPr/>
        </p:nvSpPr>
        <p:spPr>
          <a:xfrm>
            <a:off x="0" y="2036445"/>
            <a:ext cx="5537835" cy="4722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GB" altLang="en-US" sz="2800"/>
              <a:t>- 3D Modellezés</a:t>
            </a:r>
            <a:endParaRPr lang="en-GB" altLang="en-US" sz="2800"/>
          </a:p>
          <a:p>
            <a:r>
              <a:rPr lang="en-GB" altLang="en-US" sz="2800"/>
              <a:t>- Blokk alapú programozás</a:t>
            </a:r>
            <a:endParaRPr lang="en-GB" altLang="en-US" sz="2800"/>
          </a:p>
          <a:p>
            <a:r>
              <a:rPr lang="en-GB" altLang="en-US" sz="2800"/>
              <a:t>- Tinkercad</a:t>
            </a:r>
            <a:endParaRPr lang="en-GB" altLang="en-US" sz="2800"/>
          </a:p>
          <a:p>
            <a:r>
              <a:rPr lang="en-GB" altLang="en-US" sz="2800"/>
              <a:t>- Áramkörök</a:t>
            </a:r>
            <a:endParaRPr lang="en-GB" altLang="en-US" sz="2800"/>
          </a:p>
          <a:p>
            <a:r>
              <a:rPr lang="en-GB" altLang="en-US" sz="2800"/>
              <a:t>- Arduino</a:t>
            </a:r>
            <a:endParaRPr lang="en-GB" altLang="en-US" sz="2800"/>
          </a:p>
          <a:p>
            <a:r>
              <a:rPr lang="en-GB" altLang="en-US" sz="2800"/>
              <a:t>-3D nyomtatás</a:t>
            </a:r>
            <a:endParaRPr lang="en-GB" altLang="en-US" sz="2800"/>
          </a:p>
          <a:p>
            <a:r>
              <a:rPr lang="en-GB" altLang="en-US" sz="2800"/>
              <a:t>- C++</a:t>
            </a:r>
            <a:endParaRPr lang="en-GB" altLang="en-US" sz="2800"/>
          </a:p>
          <a:p>
            <a:endParaRPr lang="en-GB" altLang="en-US"/>
          </a:p>
          <a:p>
            <a:endParaRPr lang="en-GB" altLang="en-US"/>
          </a:p>
          <a:p>
            <a:endParaRPr lang="en-GB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32435" y="1633220"/>
            <a:ext cx="2350135" cy="76200"/>
          </a:xfrm>
          <a:custGeom>
            <a:avLst/>
            <a:gdLst>
              <a:gd name="connisteX0" fmla="*/ 0 w 5869305"/>
              <a:gd name="connsiteY0" fmla="*/ 102870 h 206574"/>
              <a:gd name="connisteX1" fmla="*/ 1287145 w 5869305"/>
              <a:gd name="connsiteY1" fmla="*/ 51435 h 206574"/>
              <a:gd name="connisteX2" fmla="*/ 2265680 w 5869305"/>
              <a:gd name="connsiteY2" fmla="*/ 206375 h 206574"/>
              <a:gd name="connisteX3" fmla="*/ 3243580 w 5869305"/>
              <a:gd name="connsiteY3" fmla="*/ 34290 h 206574"/>
              <a:gd name="connisteX4" fmla="*/ 4462145 w 5869305"/>
              <a:gd name="connsiteY4" fmla="*/ 206375 h 206574"/>
              <a:gd name="connisteX5" fmla="*/ 5869305 w 5869305"/>
              <a:gd name="connsiteY5" fmla="*/ 0 h 20657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5869305" h="206574">
                <a:moveTo>
                  <a:pt x="0" y="102870"/>
                </a:moveTo>
                <a:cubicBezTo>
                  <a:pt x="238125" y="89535"/>
                  <a:pt x="833755" y="30480"/>
                  <a:pt x="1287145" y="51435"/>
                </a:cubicBezTo>
                <a:cubicBezTo>
                  <a:pt x="1740535" y="72390"/>
                  <a:pt x="1874520" y="209550"/>
                  <a:pt x="2265680" y="206375"/>
                </a:cubicBezTo>
                <a:cubicBezTo>
                  <a:pt x="2656840" y="203200"/>
                  <a:pt x="2804160" y="34290"/>
                  <a:pt x="3243580" y="34290"/>
                </a:cubicBezTo>
                <a:cubicBezTo>
                  <a:pt x="3683000" y="34290"/>
                  <a:pt x="3937000" y="213360"/>
                  <a:pt x="4462145" y="206375"/>
                </a:cubicBezTo>
                <a:cubicBezTo>
                  <a:pt x="4987290" y="199390"/>
                  <a:pt x="5612130" y="44450"/>
                  <a:pt x="5869305" y="0"/>
                </a:cubicBezTo>
              </a:path>
            </a:pathLst>
          </a:custGeom>
          <a:ln w="31750">
            <a:solidFill>
              <a:schemeClr val="tx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3571875"/>
            <a:ext cx="4838065" cy="3286125"/>
          </a:xfrm>
          <a:prstGeom prst="rect">
            <a:avLst/>
          </a:prstGeom>
        </p:spPr>
      </p:pic>
      <p:pic>
        <p:nvPicPr>
          <p:cNvPr id="11" name="Picture 10" descr="he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05" y="-635"/>
            <a:ext cx="4380230" cy="3286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/>
      <p:bldP spid="14" grpId="1" animBg="1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1" name="Picture 10" descr="387525246_219752001119703_6063990702563171095_n"/>
          <p:cNvPicPr>
            <a:picLocks noChangeAspect="1"/>
          </p:cNvPicPr>
          <p:nvPr/>
        </p:nvPicPr>
        <p:blipFill>
          <a:blip r:embed="rId1"/>
          <a:srcRect l="18211" r="8399"/>
          <a:stretch>
            <a:fillRect/>
          </a:stretch>
        </p:blipFill>
        <p:spPr>
          <a:xfrm>
            <a:off x="3038475" y="95885"/>
            <a:ext cx="6764020" cy="6672580"/>
          </a:xfrm>
          <a:prstGeom prst="rect">
            <a:avLst/>
          </a:prstGeom>
          <a:effectLst/>
        </p:spPr>
      </p:pic>
      <p:pic>
        <p:nvPicPr>
          <p:cNvPr id="7" name="Picture 6" descr="387477883_859307349140442_943669621579369982_n"/>
          <p:cNvPicPr>
            <a:picLocks noChangeAspect="1"/>
          </p:cNvPicPr>
          <p:nvPr/>
        </p:nvPicPr>
        <p:blipFill>
          <a:blip r:embed="rId2"/>
          <a:srcRect l="6930" r="13969"/>
          <a:stretch>
            <a:fillRect/>
          </a:stretch>
        </p:blipFill>
        <p:spPr>
          <a:xfrm>
            <a:off x="269875" y="1551940"/>
            <a:ext cx="5240020" cy="4561205"/>
          </a:xfrm>
          <a:prstGeom prst="rect">
            <a:avLst/>
          </a:prstGeom>
        </p:spPr>
      </p:pic>
      <p:pic>
        <p:nvPicPr>
          <p:cNvPr id="10" name="Picture 9" descr="387638850_231263519938575_2916065552835973151_n"/>
          <p:cNvPicPr>
            <a:picLocks noChangeAspect="1"/>
          </p:cNvPicPr>
          <p:nvPr/>
        </p:nvPicPr>
        <p:blipFill>
          <a:blip r:embed="rId3"/>
          <a:srcRect l="-168" r="-1660"/>
          <a:stretch>
            <a:fillRect/>
          </a:stretch>
        </p:blipFill>
        <p:spPr>
          <a:xfrm>
            <a:off x="6880225" y="551815"/>
            <a:ext cx="5381625" cy="3901440"/>
          </a:xfrm>
          <a:prstGeom prst="rect">
            <a:avLst/>
          </a:prstGeom>
        </p:spPr>
      </p:pic>
      <p:pic>
        <p:nvPicPr>
          <p:cNvPr id="13" name="Picture 12" descr="lo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75" y="95885"/>
            <a:ext cx="5608955" cy="4206875"/>
          </a:xfrm>
          <a:prstGeom prst="rect">
            <a:avLst/>
          </a:prstGeom>
        </p:spPr>
      </p:pic>
      <p:pic>
        <p:nvPicPr>
          <p:cNvPr id="14" name="Picture 13" descr="robo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830" y="2155190"/>
            <a:ext cx="6313170" cy="47028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B5D2EC">
                <a:alpha val="100000"/>
              </a:srgbClr>
            </a:gs>
            <a:gs pos="31000">
              <a:srgbClr val="E7F0F9">
                <a:alpha val="100000"/>
              </a:srgbClr>
            </a:gs>
            <a:gs pos="56000">
              <a:srgbClr val="D6E6F5">
                <a:alpha val="100000"/>
              </a:srgbClr>
            </a:gs>
            <a:gs pos="0">
              <a:schemeClr val="accent1">
                <a:lumMod val="5000"/>
                <a:lumOff val="95000"/>
              </a:schemeClr>
            </a:gs>
            <a:gs pos="6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1576070" y="0"/>
            <a:ext cx="8486140" cy="9563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algn="ctr" fontAlgn="auto">
              <a:lnSpc>
                <a:spcPct val="120000"/>
              </a:lnSpc>
            </a:pPr>
            <a:r>
              <a:rPr lang="en-GB" sz="5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Az utazás</a:t>
            </a:r>
            <a:endParaRPr lang="en-GB" sz="540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3390" y="727075"/>
            <a:ext cx="11285855" cy="2491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>
              <a:lnSpc>
                <a:spcPct val="200000"/>
              </a:lnSpc>
            </a:pPr>
            <a:r>
              <a:rPr lang="en-GB" altLang="zh-CN"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GB" altLang="zh-CN"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Az utazás előtti pakolás, személyes tapasztalat az utazásról</a:t>
            </a:r>
            <a:endParaRPr lang="en-GB" altLang="zh-CN" sz="24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457200" fontAlgn="auto">
              <a:lnSpc>
                <a:spcPct val="200000"/>
              </a:lnSpc>
            </a:pPr>
            <a:r>
              <a:rPr lang="en-GB" altLang="zh-CN"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- Repülő, busz (amit az erasmus program enged)</a:t>
            </a:r>
            <a:endParaRPr lang="en-GB" altLang="zh-CN" sz="24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indent="457200" fontAlgn="auto">
              <a:lnSpc>
                <a:spcPct val="250000"/>
              </a:lnSpc>
            </a:pPr>
            <a:endParaRPr lang="en-GB" altLang="zh-CN" sz="24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uta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8345" y="1732915"/>
            <a:ext cx="3843655" cy="5125085"/>
          </a:xfrm>
          <a:prstGeom prst="rect">
            <a:avLst/>
          </a:prstGeom>
        </p:spPr>
      </p:pic>
      <p:pic>
        <p:nvPicPr>
          <p:cNvPr id="6" name="Picture 5" descr="repül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610" y="2351405"/>
            <a:ext cx="6007735" cy="45065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9" grpId="1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rgbClr val="B5D2EC"/>
            </a:gs>
            <a:gs pos="31000">
              <a:srgbClr val="E7F0F9"/>
            </a:gs>
            <a:gs pos="56000">
              <a:srgbClr val="D6E6F5"/>
            </a:gs>
            <a:gs pos="0">
              <a:schemeClr val="accent1">
                <a:lumMod val="5000"/>
                <a:lumOff val="95000"/>
              </a:schemeClr>
            </a:gs>
            <a:gs pos="6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aerial-shot-beach-bird-s-eye-view-20172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114290" cy="29489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-435610" y="210820"/>
            <a:ext cx="4364990" cy="8121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algn="l" fontAlgn="auto">
              <a:lnSpc>
                <a:spcPct val="100000"/>
              </a:lnSpc>
            </a:pPr>
            <a:r>
              <a:rPr lang="en-GB" sz="4000">
                <a:solidFill>
                  <a:schemeClr val="bg1"/>
                </a:solidFill>
                <a:latin typeface="Sitka Text" charset="0"/>
                <a:ea typeface="Arial" panose="020B0604020202020204" pitchFamily="34" charset="0"/>
                <a:cs typeface="Sitka Text" charset="0"/>
              </a:rPr>
              <a:t>Egy új kaland  </a:t>
            </a:r>
            <a:endParaRPr lang="en-GB" sz="4000">
              <a:solidFill>
                <a:schemeClr val="bg1"/>
              </a:solidFill>
              <a:latin typeface="Sitka Text" charset="0"/>
              <a:ea typeface="Arial" panose="020B0604020202020204" pitchFamily="34" charset="0"/>
              <a:cs typeface="Sitka Text" charset="0"/>
            </a:endParaRPr>
          </a:p>
        </p:txBody>
      </p:sp>
      <p:pic>
        <p:nvPicPr>
          <p:cNvPr id="10" name="图片 9" descr="cc14f4131988962804b9505d06bac6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735" y="119380"/>
            <a:ext cx="977900" cy="9779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3335655"/>
            <a:ext cx="7146290" cy="3338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GB" altLang="en-US" sz="2800"/>
              <a:t>- különlegességek (kialakítás)</a:t>
            </a:r>
            <a:endParaRPr lang="en-GB" altLang="en-US" sz="2800"/>
          </a:p>
          <a:p>
            <a:pPr algn="just"/>
            <a:r>
              <a:rPr lang="en-GB" altLang="en-US" sz="2800"/>
              <a:t>- látnivalók</a:t>
            </a:r>
            <a:endParaRPr lang="en-GB" altLang="en-US" sz="2800"/>
          </a:p>
          <a:p>
            <a:pPr algn="just"/>
            <a:r>
              <a:rPr lang="en-GB" altLang="en-US" sz="2800"/>
              <a:t>- hasonlóság </a:t>
            </a:r>
            <a:endParaRPr lang="en-GB" altLang="en-US" sz="2800"/>
          </a:p>
          <a:p>
            <a:pPr algn="just"/>
            <a:r>
              <a:rPr lang="en-GB" altLang="en-US" sz="2800"/>
              <a:t>- alkalmazkodás</a:t>
            </a:r>
            <a:endParaRPr lang="en-GB" altLang="en-US" sz="2800"/>
          </a:p>
          <a:p>
            <a:pPr algn="just"/>
            <a:r>
              <a:rPr lang="en-GB" altLang="en-US" sz="2800"/>
              <a:t>- újdonságok  </a:t>
            </a:r>
            <a:endParaRPr lang="en-GB" altLang="en-US" sz="2800"/>
          </a:p>
          <a:p>
            <a:pPr algn="l"/>
            <a:r>
              <a:rPr lang="en-GB" altLang="en-US" sz="2800"/>
              <a:t>- Erasmus által támogatott  tevékenységek</a:t>
            </a:r>
            <a:endParaRPr lang="en-GB" altLang="en-US" sz="2800"/>
          </a:p>
        </p:txBody>
      </p:sp>
      <p:pic>
        <p:nvPicPr>
          <p:cNvPr id="3" name="Picture 2" descr="387501070_7012300662147328_2611635280351188444_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540" y="3335655"/>
            <a:ext cx="4696460" cy="3522345"/>
          </a:xfrm>
          <a:prstGeom prst="rect">
            <a:avLst/>
          </a:prstGeom>
        </p:spPr>
      </p:pic>
      <p:pic>
        <p:nvPicPr>
          <p:cNvPr id="5" name="Picture 4" descr="387530786_1343401606270624_5803829162438015771_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810" y="4445"/>
            <a:ext cx="4441190" cy="3331210"/>
          </a:xfrm>
          <a:prstGeom prst="rect">
            <a:avLst/>
          </a:prstGeom>
        </p:spPr>
      </p:pic>
      <p:pic>
        <p:nvPicPr>
          <p:cNvPr id="6" name="Picture 5" descr="361657963_969520607593715_8993338428403914285_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540" y="0"/>
            <a:ext cx="4695825" cy="68554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each-bench-boardwalk-462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" y="-5715"/>
            <a:ext cx="12264390" cy="68694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1955" y="628015"/>
            <a:ext cx="5561330" cy="6040120"/>
          </a:xfrm>
          <a:prstGeom prst="rect">
            <a:avLst/>
          </a:prstGeom>
          <a:solidFill>
            <a:srgbClr val="2599A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7335" y="1012190"/>
            <a:ext cx="49631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Új ismeretség</a:t>
            </a:r>
            <a:endParaRPr lang="en-GB" altLang="en-US" sz="4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8040" y="1855470"/>
            <a:ext cx="5135880" cy="4196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 fontAlgn="auto">
              <a:lnSpc>
                <a:spcPct val="150000"/>
              </a:lnSpc>
            </a:pPr>
            <a:r>
              <a:rPr lang="en-GB" altLang="zh-CN" sz="24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- Emberekkel való ismeretség</a:t>
            </a:r>
            <a:endParaRPr lang="en-GB" altLang="zh-CN" sz="24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GB" altLang="zh-CN" sz="24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- Fogadó szervezettel való kapcsolat</a:t>
            </a:r>
            <a:endParaRPr lang="en-GB" altLang="zh-CN" sz="24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0" name="图片 9" descr="cc14f4131988962804b9505d06bac6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515" y="615950"/>
            <a:ext cx="1365885" cy="1365885"/>
          </a:xfrm>
          <a:prstGeom prst="rect">
            <a:avLst/>
          </a:prstGeom>
        </p:spPr>
      </p:pic>
      <p:pic>
        <p:nvPicPr>
          <p:cNvPr id="4" name="Picture 3" descr="363386547_6522167291183504_647515135980725403_n"/>
          <p:cNvPicPr>
            <a:picLocks noChangeAspect="1"/>
          </p:cNvPicPr>
          <p:nvPr/>
        </p:nvPicPr>
        <p:blipFill>
          <a:blip r:embed="rId3"/>
          <a:srcRect t="21193" b="20003"/>
          <a:stretch>
            <a:fillRect/>
          </a:stretch>
        </p:blipFill>
        <p:spPr>
          <a:xfrm>
            <a:off x="984885" y="3260090"/>
            <a:ext cx="4344670" cy="3408045"/>
          </a:xfrm>
          <a:prstGeom prst="rect">
            <a:avLst/>
          </a:prstGeom>
        </p:spPr>
      </p:pic>
      <p:pic>
        <p:nvPicPr>
          <p:cNvPr id="12" name="Picture 11" descr="387508127_1030287521431169_7435906519450733923_n"/>
          <p:cNvPicPr>
            <a:picLocks noChangeAspect="1"/>
          </p:cNvPicPr>
          <p:nvPr/>
        </p:nvPicPr>
        <p:blipFill>
          <a:blip r:embed="rId4"/>
          <a:srcRect l="16974" t="30620" r="23308" b="7268"/>
          <a:stretch>
            <a:fillRect/>
          </a:stretch>
        </p:blipFill>
        <p:spPr>
          <a:xfrm>
            <a:off x="5963285" y="-5715"/>
            <a:ext cx="6264910" cy="3136265"/>
          </a:xfrm>
          <a:prstGeom prst="rect">
            <a:avLst/>
          </a:prstGeom>
        </p:spPr>
      </p:pic>
      <p:pic>
        <p:nvPicPr>
          <p:cNvPr id="13" name="Picture 12" descr="387549522_651830503720836_4420276995774271292_n"/>
          <p:cNvPicPr>
            <a:picLocks noChangeAspect="1"/>
          </p:cNvPicPr>
          <p:nvPr/>
        </p:nvPicPr>
        <p:blipFill>
          <a:blip r:embed="rId5"/>
          <a:srcRect t="35759" b="13722"/>
          <a:stretch>
            <a:fillRect/>
          </a:stretch>
        </p:blipFill>
        <p:spPr>
          <a:xfrm>
            <a:off x="6722110" y="3129915"/>
            <a:ext cx="5532120" cy="372681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9" grpId="0"/>
      <p:bldP spid="8" grpId="0"/>
      <p:bldP spid="3" grpId="1" animBg="1"/>
      <p:bldP spid="9" grpId="1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aerial-shot-beach-bird-s-eye-view-2017299"/>
          <p:cNvPicPr>
            <a:picLocks noChangeAspect="1"/>
          </p:cNvPicPr>
          <p:nvPr/>
        </p:nvPicPr>
        <p:blipFill>
          <a:blip r:embed="rId1"/>
          <a:srcRect t="7806" b="7806"/>
          <a:stretch>
            <a:fillRect/>
          </a:stretch>
        </p:blipFill>
        <p:spPr>
          <a:xfrm>
            <a:off x="-22225" y="-12323"/>
            <a:ext cx="12235815" cy="6882646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2428875" y="-12065"/>
            <a:ext cx="7549515" cy="7015480"/>
          </a:xfrm>
          <a:prstGeom prst="ellipse">
            <a:avLst/>
          </a:prstGeom>
          <a:solidFill>
            <a:srgbClr val="1F7E84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184400" y="2538730"/>
            <a:ext cx="7433310" cy="23361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algn="ctr" fontAlgn="auto">
              <a:lnSpc>
                <a:spcPct val="150000"/>
              </a:lnSpc>
            </a:pPr>
            <a:r>
              <a:rPr lang="en-GB" altLang="zh-CN" sz="24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 Jó tapasztalattal jöttem ki az erasmus programból. </a:t>
            </a:r>
            <a:endParaRPr lang="en-GB" altLang="zh-CN" sz="24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457200" algn="ctr" fontAlgn="auto">
              <a:lnSpc>
                <a:spcPct val="150000"/>
              </a:lnSpc>
            </a:pPr>
            <a:r>
              <a:rPr lang="en-GB" altLang="zh-CN" sz="24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Megismerhettem új embereket, helyszíneket </a:t>
            </a:r>
            <a:endParaRPr lang="en-GB" altLang="zh-CN" sz="24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457200" algn="ctr" fontAlgn="auto">
              <a:lnSpc>
                <a:spcPct val="150000"/>
              </a:lnSpc>
            </a:pPr>
            <a:r>
              <a:rPr lang="en-GB" altLang="zh-CN" sz="24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és számomra nagyobb megvilágítást mutatott </a:t>
            </a:r>
            <a:endParaRPr lang="en-GB" altLang="zh-CN" sz="24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457200" algn="ctr" fontAlgn="auto">
              <a:lnSpc>
                <a:spcPct val="150000"/>
              </a:lnSpc>
            </a:pPr>
            <a:r>
              <a:rPr lang="en-GB" altLang="zh-CN" sz="24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a szakmai világommal kapcsolatban. </a:t>
            </a:r>
            <a:endParaRPr lang="en-GB" altLang="zh-CN" sz="24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28620" y="1240155"/>
            <a:ext cx="577469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ctr" fontAlgn="auto">
              <a:lnSpc>
                <a:spcPct val="200000"/>
              </a:lnSpc>
            </a:pPr>
            <a:r>
              <a:rPr lang="en-GB" sz="40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Tapasztalat</a:t>
            </a:r>
            <a:endParaRPr lang="en-GB" sz="40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 descr="cc14f4131988962804b9505d06bac6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230" y="114300"/>
            <a:ext cx="1614170" cy="1614170"/>
          </a:xfrm>
          <a:prstGeom prst="rect">
            <a:avLst/>
          </a:prstGeom>
        </p:spPr>
      </p:pic>
      <p:pic>
        <p:nvPicPr>
          <p:cNvPr id="3" name="图片 9" descr="cc14f4131988962804b9505d06bac6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960" y="4874895"/>
            <a:ext cx="1870075" cy="18700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12" grpId="0"/>
      <p:bldP spid="12" grpId="1"/>
      <p:bldP spid="11" grpId="0"/>
      <p:bldP spid="1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aerial-aquatic-bird-s-eye-view-1726310"/>
          <p:cNvPicPr>
            <a:picLocks noChangeAspect="1"/>
          </p:cNvPicPr>
          <p:nvPr/>
        </p:nvPicPr>
        <p:blipFill>
          <a:blip r:embed="rId1"/>
          <a:srcRect t="7805" b="7805"/>
          <a:stretch>
            <a:fillRect/>
          </a:stretch>
        </p:blipFill>
        <p:spPr>
          <a:xfrm>
            <a:off x="-4445" y="-10160"/>
            <a:ext cx="12225020" cy="68916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5715" y="-10795"/>
            <a:ext cx="12190730" cy="6892290"/>
          </a:xfrm>
          <a:prstGeom prst="rect">
            <a:avLst/>
          </a:prstGeom>
          <a:solidFill>
            <a:srgbClr val="093D38">
              <a:alpha val="28000"/>
            </a:srgbClr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077720" y="2136140"/>
            <a:ext cx="8061325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/>
            <a:r>
              <a:rPr lang="en-GB" altLang="en-US" sz="11500" cap="all">
                <a:solidFill>
                  <a:schemeClr val="bg1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Erasmus</a:t>
            </a:r>
            <a:r>
              <a:rPr lang="en-US" altLang="zh-CN" sz="11500" cap="all">
                <a:solidFill>
                  <a:schemeClr val="bg1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4800" cap="all">
              <a:solidFill>
                <a:schemeClr val="bg1"/>
              </a:solidFill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auto"/>
            <a:r>
              <a:rPr lang="en-GB" altLang="en-US" sz="4800" cap="all">
                <a:solidFill>
                  <a:schemeClr val="bg1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köszönjük a lehetőséget :)</a:t>
            </a:r>
            <a:endParaRPr lang="en-GB" altLang="en-US" sz="4800" cap="all">
              <a:solidFill>
                <a:schemeClr val="bg1"/>
              </a:solidFill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 descr="cc14f4131988962804b9505d06bac6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715" y="1555750"/>
            <a:ext cx="936625" cy="9366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785</Words>
  <Application>WPS Presentation</Application>
  <PresentationFormat>宽屏</PresentationFormat>
  <Paragraphs>52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Arial</vt:lpstr>
      <vt:lpstr>SimSun</vt:lpstr>
      <vt:lpstr>Wingdings</vt:lpstr>
      <vt:lpstr>Microsoft YaHei</vt:lpstr>
      <vt:lpstr>Sitka Text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Bálint</cp:lastModifiedBy>
  <cp:revision>23</cp:revision>
  <dcterms:created xsi:type="dcterms:W3CDTF">2019-05-20T05:19:00Z</dcterms:created>
  <dcterms:modified xsi:type="dcterms:W3CDTF">2023-10-26T12:03:19Z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2057-12.2.0.13266</vt:lpwstr>
  </property>
  <property fmtid="{D5CDD505-2E9C-101B-9397-08002B2CF9AE}" pid="3" name="ICV">
    <vt:lpwstr>A4340D1E1B1F46B4B6186F309368F9F1_13</vt:lpwstr>
  </property>
</Properties>
</file>